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149C2-BDDA-4C92-9535-396B0C96FE73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BCFE1-5453-4656-9F51-4C450FBA9C3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415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8860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208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630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575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611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629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051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8738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278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573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29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AB664-CEEC-426A-8C8F-C69B57E97FBC}" type="datetimeFigureOut">
              <a:rPr lang="uk-UA" smtClean="0"/>
              <a:t>25.06.2026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4AD3D-198C-4A33-8BF9-37EDFD441E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173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922" y="43960"/>
            <a:ext cx="3974123" cy="3798277"/>
          </a:xfrm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визначається конфліктом 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 (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КІ) ?</a:t>
            </a:r>
            <a:b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-  </a:t>
            </a:r>
            <a:r>
              <a:rPr lang="uk-UA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у особи приватного інтересу у сфері, в якій вона виконує свої службові чи представницькі повноваження, що може вплинути на об’єктивність чи неупередженість прийняття нею рішень, або на вчинення чи </a:t>
            </a:r>
            <a: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невчинення дій.</a:t>
            </a:r>
            <a:b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- - </a:t>
            </a:r>
            <a:r>
              <a:rPr lang="uk-UA" sz="13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суперечність </a:t>
            </a:r>
            <a:r>
              <a:rPr lang="uk-UA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 приватним інтересом особи та її службовими чи представницькими повноваженнями, що впливає на об’єктивність або неупередженість прийняття рішень, або на вчинення чи невчинення дій </a:t>
            </a:r>
            <a:r>
              <a:rPr lang="uk-UA" sz="13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13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3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br>
              <a:rPr lang="uk-UA" sz="13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3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- 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будь-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майновий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немайновий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особи.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зумовлюватись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дружніми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позаслужбовими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стосунками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а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923" y="3640015"/>
            <a:ext cx="3974122" cy="3130062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 algn="l"/>
            <a:endParaRPr lang="uk-UA" sz="12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КОГО ЦЕ СТОСУЄТЬСЯ?</a:t>
            </a:r>
            <a: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</a:t>
            </a:r>
          </a:p>
          <a:p>
            <a:pPr marL="171450" indent="-171450" algn="l">
              <a:buFontTx/>
              <a:buChar char="-"/>
            </a:pPr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осіб, уповноважених на виконання функцій держави або місцевого </a:t>
            </a:r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l">
              <a:buFontTx/>
              <a:buChar char="-"/>
            </a:pPr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Прирівняних до них для цілей ЗУ « Про запобігання корупції» осіб.</a:t>
            </a:r>
          </a:p>
          <a:p>
            <a:pPr algn="l"/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Кожен службовець при виконанні своїх повноважень повинен брати до уваги увесь спектр своїх не лише правових (юридичних), а й соціальних ( приватних)відносин, які зумовлюють виникнення майнового чи не майнового інтересу.</a:t>
            </a:r>
          </a:p>
          <a:p>
            <a:pPr algn="l"/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Тільки такий приватний інтерес у сфері службових/представницьких повноважень, що може вплинути або впливає на об</a:t>
            </a:r>
            <a:r>
              <a:rPr lang="en-US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1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єктивність</a:t>
            </a:r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або неупередженість прийняття рішень, або на вчинення чи не вчинення дій під час виконання зазначених повноважень, спричиняє виникнення реального або потенційного конфлікту інтересів.</a:t>
            </a:r>
          </a:p>
          <a:p>
            <a:pPr marL="171450" indent="-171450" algn="l">
              <a:buFontTx/>
              <a:buChar char="-"/>
            </a:pPr>
            <a:endParaRPr lang="uk-UA" sz="11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85139" y="43961"/>
            <a:ext cx="3965329" cy="67261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uk-UA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uk-UA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своєчасної ідентифікації реального,</a:t>
            </a:r>
          </a:p>
          <a:p>
            <a:pPr algn="r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отенційного КІ та з метою забезпечення</a:t>
            </a:r>
          </a:p>
          <a:p>
            <a:pPr algn="r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часного запобігання та ефективного</a:t>
            </a:r>
          </a:p>
          <a:p>
            <a:pPr algn="r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  </a:t>
            </a:r>
            <a:r>
              <a:rPr lang="uk-UA" sz="12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НАЗК </a:t>
            </a:r>
            <a:r>
              <a:rPr lang="uk-UA" sz="12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</a:t>
            </a:r>
            <a:endParaRPr lang="uk-UA" sz="1200" b="1" i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еріодично складати самостійний тест на</a:t>
            </a:r>
          </a:p>
          <a:p>
            <a:pPr algn="r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аявність (відсутність ) КІ</a:t>
            </a:r>
          </a:p>
          <a:p>
            <a:pPr algn="r"/>
            <a:r>
              <a:rPr lang="uk-UA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uk-UA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зразок </a:t>
            </a:r>
            <a:r>
              <a:rPr lang="uk-UA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додатку 1 до Методичних</a:t>
            </a:r>
          </a:p>
          <a:p>
            <a:pPr algn="r"/>
            <a:r>
              <a:rPr lang="uk-UA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екомендацій, затверджених рішенням НАЗК</a:t>
            </a:r>
          </a:p>
          <a:p>
            <a:pPr algn="r"/>
            <a:r>
              <a:rPr lang="uk-UA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29.09.2017 № 839) </a:t>
            </a:r>
          </a:p>
          <a:p>
            <a:pPr algn="r"/>
            <a:endParaRPr lang="uk-UA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робити особі?</a:t>
            </a:r>
          </a:p>
          <a:p>
            <a:endParaRPr lang="uk-UA" sz="12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2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uk-UA" sz="12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 </a:t>
            </a:r>
            <a:r>
              <a:rPr lang="uk-UA" sz="12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наступного робочого дня з моменту, </a:t>
            </a:r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 особа дізналася чи повинна була дізнатися про наявність у неї реального чи потенційного КІ, письмово повідомити безпосереднього керівника (у </a:t>
            </a:r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 перебування </a:t>
            </a:r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посаді, яка не передбачає наявності у неї безпосереднього керівника, або в колегіальному органі-НАЗК).</a:t>
            </a:r>
          </a:p>
          <a:p>
            <a:r>
              <a:rPr lang="uk-UA" sz="12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</a:t>
            </a:r>
            <a:r>
              <a:rPr lang="uk-UA" sz="1200" b="1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ЗРАЗОК</a:t>
            </a:r>
          </a:p>
          <a:p>
            <a:r>
              <a:rPr lang="uk-UA" sz="1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Керівнику</a:t>
            </a:r>
            <a:r>
              <a:rPr lang="uk-UA" sz="12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</a:t>
            </a:r>
          </a:p>
          <a:p>
            <a:r>
              <a:rPr lang="uk-UA" sz="12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____________________</a:t>
            </a:r>
          </a:p>
          <a:p>
            <a:r>
              <a:rPr lang="uk-UA" sz="12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uk-UA" sz="8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uk-UA" sz="800" i="1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П.І.Б.особи</a:t>
            </a:r>
            <a:r>
              <a:rPr lang="uk-UA" sz="800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повідомляє, посада)</a:t>
            </a:r>
          </a:p>
          <a:p>
            <a:pPr algn="ctr"/>
            <a:r>
              <a:rPr lang="uk-UA" sz="11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</a:p>
          <a:p>
            <a:pPr algn="ctr"/>
            <a:r>
              <a:rPr lang="uk-UA" sz="11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11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 реальний/потенційний конфлікт інтересів</a:t>
            </a:r>
          </a:p>
          <a:p>
            <a:r>
              <a:rPr lang="uk-UA" sz="8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стисло викласти ситуацію, в якій виник реальний/потенційний КІ, суть приватного інтересу, що впливає на </a:t>
            </a:r>
            <a:r>
              <a:rPr lang="uk-UA" sz="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об’єктивність прийняття рішень, а також зазначити чи вчинялися дії та чи приймалися рішення в умовах реального конфлікту інтересів)</a:t>
            </a:r>
          </a:p>
          <a:p>
            <a:endParaRPr lang="uk-UA" sz="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Додатки:</a:t>
            </a:r>
          </a:p>
          <a:p>
            <a:endParaRPr lang="uk-UA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                                                      Підпис особи, яка</a:t>
            </a:r>
          </a:p>
          <a:p>
            <a:r>
              <a:rPr lang="uk-UA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повідомляє</a:t>
            </a:r>
          </a:p>
          <a:p>
            <a:endParaRPr lang="uk-UA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uk-UA" sz="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r>
              <a:rPr lang="uk-UA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вчиняти дій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приймати рішень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умовах реального КІ</a:t>
            </a:r>
            <a:endParaRPr lang="uk-UA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uk-UA" sz="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uk-UA" sz="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uk-UA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uk-UA" sz="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20807" y="43961"/>
            <a:ext cx="3894993" cy="67261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uk-UA" sz="12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2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2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безпосередній керівник або керівник органу, до повноважень якого належить звільнення/ініціювання звільнення з посади </a:t>
            </a:r>
            <a:r>
              <a:rPr lang="uk-UA" sz="12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2 робочих днів </a:t>
            </a:r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 отримання повідомлення про наявність у підлеглої йому особи реального чи потенційного </a:t>
            </a:r>
            <a:r>
              <a:rPr lang="uk-UA" sz="1200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</a:t>
            </a:r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приймає рішення щодо врегулювання КІ, про що повідомляє відповідну особу.</a:t>
            </a:r>
          </a:p>
          <a:p>
            <a:endParaRPr lang="uk-UA" sz="12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з врегулювання КІ</a:t>
            </a:r>
          </a:p>
          <a:p>
            <a:r>
              <a:rPr lang="uk-UA" sz="12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 врегулювання :</a:t>
            </a:r>
            <a:endParaRPr lang="uk-UA" sz="12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>
              <a:solidFill>
                <a:schemeClr val="bg2">
                  <a:lumMod val="10000"/>
                </a:schemeClr>
              </a:solidFill>
            </a:endParaRPr>
          </a:p>
          <a:p>
            <a:endParaRPr lang="uk-UA" sz="12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2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b="1" u="sng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Самостійне врегулювання:</a:t>
            </a:r>
            <a:endParaRPr lang="uk-UA" sz="1200" b="1" u="sng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наявності реального чи потенційного КІ, особа може самостійно вжити заходів щодо його врегулювання шляхом позбавлення відповідного приватного інтересу з наданням підтверджуючи з це документів безпосередньому керівнику або курівнику органу, до повноважень якого належить звільнення/ініціювання звільнення з посади.</a:t>
            </a:r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uk-UA" sz="1200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uk-UA" sz="12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uk-UA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8262" y="597877"/>
            <a:ext cx="1213338" cy="1406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Потенційний КІ</a:t>
            </a:r>
            <a:endParaRPr lang="uk-UA" sz="12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8262" y="1494693"/>
            <a:ext cx="1213338" cy="1758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Реальний КІ</a:t>
            </a:r>
            <a:endParaRPr lang="uk-UA" sz="12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8262" y="2470638"/>
            <a:ext cx="1565030" cy="1758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Приватний інтерес</a:t>
            </a:r>
            <a:endParaRPr lang="uk-UA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Блок-схема: узел 12"/>
          <p:cNvSpPr/>
          <p:nvPr/>
        </p:nvSpPr>
        <p:spPr>
          <a:xfrm>
            <a:off x="4281854" y="6321669"/>
            <a:ext cx="175847" cy="123092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   </a:t>
            </a:r>
            <a:endParaRPr lang="uk-UA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73562" y="184638"/>
            <a:ext cx="2699238" cy="29014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робити керівнику?</a:t>
            </a:r>
            <a:endParaRPr lang="uk-UA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52691" y="2453053"/>
            <a:ext cx="1806819" cy="97594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сунення </a:t>
            </a:r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 від виконання завдань, вчинення дій, прийняття рішення чи участі в його прийнятті</a:t>
            </a:r>
            <a:endParaRPr lang="uk-UA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68303" y="2453053"/>
            <a:ext cx="1863969" cy="9759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астосування </a:t>
            </a:r>
            <a:r>
              <a:rPr lang="uk-UA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 контролю за виконанням особою відповідного завдання, вчиненням нею певних дій чи прийняття рішень</a:t>
            </a:r>
            <a:endParaRPr lang="uk-UA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352691" y="3428998"/>
            <a:ext cx="1815611" cy="7033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бмеження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доступу особи до певної інформації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163907" y="3429001"/>
            <a:ext cx="1863968" cy="70338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ерегляду 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 службових повноважень особи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185887" y="4132387"/>
            <a:ext cx="1863968" cy="800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вільнення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352691" y="4132387"/>
            <a:ext cx="1833195" cy="80009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ереведення </a:t>
            </a:r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 на іншу посаду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890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677" y="105508"/>
            <a:ext cx="3956537" cy="3253154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ІДПОВІДАЛЬНІСТЬ</a:t>
            </a:r>
            <a: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ДИЦИПЛІНАРНА:</a:t>
            </a:r>
            <a:br>
              <a:rPr lang="uk-UA" sz="1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 про потенційний КІ (може застосовуватися в залежності від конкретних обставин 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 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проступку та ступені вини особи).</a:t>
            </a:r>
            <a:b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неповідомлення </a:t>
            </a: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реальний </a:t>
            </a:r>
            <a:r>
              <a:rPr lang="uk-UA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</a:t>
            </a: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та/або вчинення дій чи прийняття 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 </a:t>
            </a: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його умовах, якщо судом не накладено стягнення у виді позбавлення права обіймати певні посади або займатися певною діяльністю, 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пов'язаними </a:t>
            </a: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виконанням функцій держави або місцевого самоврядування, або такою, що прирівнюється до цієї діяльності (ч.2 статті 65 </a:t>
            </a:r>
            <a:r>
              <a:rPr lang="uk-UA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ЗУ </a:t>
            </a:r>
            <a:r>
              <a:rPr lang="uk-UA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Про запобігання корупції»).</a:t>
            </a:r>
            <a:br>
              <a:rPr lang="uk-UA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1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передача, 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з порушенням встановленого терміну та/або способу передачі в управління підприємств та корпоративних прав;</a:t>
            </a:r>
            <a:b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неповідомлення або повідомлення з порушенням терміну та/або способу повідомлення НАЗК про передачу в управління підприємств або корпоративних прав.</a:t>
            </a:r>
            <a:r>
              <a:rPr lang="uk-UA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677" y="3358662"/>
            <a:ext cx="3956537" cy="3376245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ЦИВІЛЬНО-ПРАВОВА:</a:t>
            </a:r>
          </a:p>
          <a:p>
            <a:pPr>
              <a:buFontTx/>
              <a:buChar char="-"/>
            </a:pP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чинення дій чи прийняття рішень в умовах реального </a:t>
            </a:r>
            <a:r>
              <a:rPr lang="uk-UA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uk-UA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відшкодування матеріальної та/або моральної шкоди відповідно до ЦК України.).</a:t>
            </a:r>
          </a:p>
          <a:p>
            <a:pPr marL="0" indent="0">
              <a:buNone/>
            </a:pPr>
            <a:r>
              <a:rPr lang="uk-UA" sz="1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АДМІНІСТРАТИВНА:</a:t>
            </a:r>
          </a:p>
          <a:p>
            <a:pPr marL="0" indent="0">
              <a:buNone/>
            </a:pPr>
            <a:r>
              <a:rPr lang="uk-UA" sz="1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еповідомлення про наявність реального КІ ( штраф від 1700 до 3400 грн., з можливим позбавленням права обіймати певні посади або займатися певною діяльністю на строк від 6міс. до 1 року </a:t>
            </a:r>
            <a:r>
              <a:rPr lang="uk-UA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(ч. 1 статті 172(7) КУпАП).</a:t>
            </a:r>
          </a:p>
          <a:p>
            <a:pPr marL="0" indent="0">
              <a:buNone/>
            </a:pP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-вчинення дій чи прийняття рішень в умовах реального КІ – штраф від 3400 до 6800 грн., </a:t>
            </a: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можливим позбавленням права обіймати певні посади або займатися певною діяльністю на строк від 6міс. 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року </a:t>
            </a:r>
            <a:r>
              <a:rPr lang="uk-UA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(ч. </a:t>
            </a:r>
            <a:r>
              <a:rPr lang="uk-UA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uk-UA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 172(7) КУпАП</a:t>
            </a:r>
            <a:r>
              <a:rPr lang="uk-UA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-повторне вчинення протягом року- штраф від 6800 грн. до 13600грн з </a:t>
            </a:r>
            <a:r>
              <a:rPr lang="uk-UA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язковим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позбавленням права обіймати певні посади або займатися певною діяльністю строком на 1 рік </a:t>
            </a:r>
            <a:r>
              <a:rPr lang="uk-UA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(ч. </a:t>
            </a:r>
            <a:r>
              <a:rPr lang="uk-UA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uk-UA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 172(7) КУпАП).</a:t>
            </a:r>
          </a:p>
          <a:p>
            <a:pPr marL="0" indent="0">
              <a:buNone/>
            </a:pPr>
            <a:endParaRPr lang="uk-UA" sz="11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uk-UA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516" y="105509"/>
            <a:ext cx="3938954" cy="662939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запобігти КІ у зв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язку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наявністю в особи підприємств чи корпоративних прав.</a:t>
            </a:r>
          </a:p>
          <a:p>
            <a:pPr algn="ctr"/>
            <a:endParaRPr lang="uk-U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ротягом 30 днів </a:t>
            </a: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 призначення (обрання) на посаду </a:t>
            </a:r>
            <a:r>
              <a:rPr lang="uk-UA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 </a:t>
            </a: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управління іншій особі належні підприємства та корпоративні права у порядку, встановленому законом;</a:t>
            </a:r>
          </a:p>
          <a:p>
            <a:pPr marL="285750" indent="-285750">
              <a:buFontTx/>
              <a:buChar char="-"/>
            </a:pPr>
            <a:endParaRPr lang="uk-UA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передавати </a:t>
            </a: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управління належні підприємства та корпоративні права на </a:t>
            </a:r>
            <a:r>
              <a:rPr lang="uk-UA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 членів своєї сім</a:t>
            </a:r>
            <a:r>
              <a:rPr lang="en-US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ї;</a:t>
            </a:r>
          </a:p>
          <a:p>
            <a:pPr marL="285750" indent="-285750">
              <a:buFontTx/>
              <a:buChar char="-"/>
            </a:pPr>
            <a:endParaRPr lang="uk-UA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одноденний термін </a:t>
            </a: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 передачі в управління належних підприємств та корпоративних прав </a:t>
            </a:r>
            <a:r>
              <a:rPr lang="uk-UA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 повідомити </a:t>
            </a: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це НАЗК із наданням нотаріально засвідченої копії укладеного договору.</a:t>
            </a:r>
          </a:p>
          <a:p>
            <a:pPr marL="285750" indent="-285750">
              <a:buFontTx/>
              <a:buChar char="-"/>
            </a:pP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uk-UA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uk-UA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uk-UA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uk-UA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0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Кіровоградський НДЕКЦ МВС </a:t>
            </a:r>
            <a:endParaRPr lang="uk-UA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0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uk-UA" sz="10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 взято з буклету розробленого Консультативною місією ЄС спільно з МВС України)</a:t>
            </a:r>
          </a:p>
          <a:p>
            <a:pPr algn="ctr"/>
            <a:r>
              <a:rPr lang="uk-UA" sz="10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Уповноважений </a:t>
            </a:r>
            <a:r>
              <a:rPr lang="uk-UA" sz="10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антикорупційної діяльності </a:t>
            </a:r>
            <a:r>
              <a:rPr lang="uk-UA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0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0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Анжеліка Колодій</a:t>
            </a:r>
            <a:endParaRPr lang="uk-UA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29600" y="105508"/>
            <a:ext cx="3862755" cy="662939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chemeClr val="tx1"/>
                </a:solidFill>
              </a:rPr>
              <a:t>РАЗОМ </a:t>
            </a:r>
          </a:p>
          <a:p>
            <a:pPr algn="ctr"/>
            <a:r>
              <a:rPr lang="uk-UA" sz="4000" b="1" dirty="0" smtClean="0">
                <a:solidFill>
                  <a:schemeClr val="tx1"/>
                </a:solidFill>
              </a:rPr>
              <a:t>ПРОТИ  </a:t>
            </a:r>
          </a:p>
          <a:p>
            <a:pPr algn="ctr"/>
            <a:r>
              <a:rPr lang="uk-UA" sz="4000" b="1" dirty="0" smtClean="0">
                <a:solidFill>
                  <a:schemeClr val="tx1"/>
                </a:solidFill>
              </a:rPr>
              <a:t>КОРУПЦІЇ     </a:t>
            </a:r>
          </a:p>
          <a:p>
            <a:pPr algn="ctr"/>
            <a:endParaRPr lang="uk-UA" sz="3200" b="1" dirty="0">
              <a:solidFill>
                <a:schemeClr val="tx1"/>
              </a:solidFill>
            </a:endParaRPr>
          </a:p>
          <a:p>
            <a:pPr algn="ctr"/>
            <a:endParaRPr lang="uk-UA" sz="3200" b="1" dirty="0" smtClean="0">
              <a:solidFill>
                <a:schemeClr val="tx1"/>
              </a:solidFill>
            </a:endParaRPr>
          </a:p>
          <a:p>
            <a:pPr algn="ctr"/>
            <a:endParaRPr lang="uk-UA" sz="3200" b="1" dirty="0">
              <a:solidFill>
                <a:schemeClr val="tx1"/>
              </a:solidFill>
            </a:endParaRPr>
          </a:p>
          <a:p>
            <a:pPr algn="ctr"/>
            <a:endParaRPr lang="uk-UA" sz="3200" b="1" dirty="0" smtClean="0">
              <a:solidFill>
                <a:schemeClr val="tx1"/>
              </a:solidFill>
            </a:endParaRPr>
          </a:p>
          <a:p>
            <a:pPr algn="ctr"/>
            <a:endParaRPr lang="uk-UA" sz="3200" b="1" dirty="0">
              <a:solidFill>
                <a:schemeClr val="tx1"/>
              </a:solidFill>
            </a:endParaRPr>
          </a:p>
          <a:p>
            <a:pPr algn="ctr"/>
            <a:endParaRPr lang="uk-UA" sz="3200" b="1" dirty="0" smtClean="0">
              <a:solidFill>
                <a:schemeClr val="tx1"/>
              </a:solidFill>
            </a:endParaRPr>
          </a:p>
          <a:p>
            <a:pPr algn="ctr"/>
            <a:endParaRPr lang="uk-UA" sz="3200" b="1" dirty="0">
              <a:solidFill>
                <a:schemeClr val="tx1"/>
              </a:solidFill>
            </a:endParaRPr>
          </a:p>
          <a:p>
            <a:pPr algn="ctr"/>
            <a:endParaRPr lang="uk-UA" sz="3200" b="1" dirty="0" smtClean="0">
              <a:solidFill>
                <a:schemeClr val="tx1"/>
              </a:solidFill>
            </a:endParaRPr>
          </a:p>
          <a:p>
            <a:pPr algn="ctr"/>
            <a:endParaRPr lang="uk-UA" sz="3200" b="1" dirty="0">
              <a:solidFill>
                <a:schemeClr val="tx1"/>
              </a:solidFill>
            </a:endParaRPr>
          </a:p>
          <a:p>
            <a:pPr algn="ctr"/>
            <a:r>
              <a:rPr lang="uk-UA" sz="3200" b="1" dirty="0" smtClean="0">
                <a:solidFill>
                  <a:schemeClr val="tx1"/>
                </a:solidFill>
              </a:rPr>
              <a:t>                </a:t>
            </a:r>
            <a:endParaRPr lang="uk-UA" sz="3200" b="1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143" y="4998671"/>
            <a:ext cx="647700" cy="5905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142758"/>
            <a:ext cx="3827582" cy="459214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8358554" y="2142759"/>
            <a:ext cx="3604846" cy="3630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pc="300" dirty="0" smtClean="0">
                <a:solidFill>
                  <a:schemeClr val="tx1"/>
                </a:solidFill>
              </a:rPr>
              <a:t>КОНФЛІК ІНТЕРЕСІВ:</a:t>
            </a:r>
            <a:endParaRPr lang="uk-UA" spc="3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423030" y="2804746"/>
            <a:ext cx="1591408" cy="2373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Не допусти!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18734" y="3270738"/>
            <a:ext cx="1670539" cy="2901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Повідом!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093569" y="3798277"/>
            <a:ext cx="1591408" cy="3165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Врегулюй!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447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720</Words>
  <Application>Microsoft Office PowerPoint</Application>
  <PresentationFormat>Произвольный</PresentationFormat>
  <Paragraphs>131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          Що визначається конфліктом інтересів (КІ) ?                                      -  наявність у особи приватного інтересу у сфері, в якій вона виконує свої службові чи представницькі повноваження, що може вплинути на об’єктивність чи неупередженість прийняття нею рішень, або на вчинення чи невчинення дій.                                  - - суперечність між приватним інтересом особи та її службовими чи представницькими повноваженнями, що впливає на об’єктивність або неупередженість прийняття рішень, або на вчинення чи невчинення дій .                                                                                       - будь-який майновий чи немайновий інтерес особи. Такий інтерес може зумовлюватись особистими, сімейними, дружніми чи іншими позаслужбовими стосунками з фізичними чи юридичними особами, а також іншими обставинами.   </vt:lpstr>
      <vt:lpstr>ВІДПОВІДАЛЬНІСТЬ  ДИЦИПЛІНАРНА: - неповідомлення про потенційний КІ (може застосовуватися в залежності від конкретних обставин вчинення проступку та ступені вини особи). - неповідомлення про реальний Кі та/або вчинення дій чи прийняття рішень в його умовах, якщо судом не накладено стягнення у виді позбавлення права обіймати певні посади або займатися певною діяльністю, пов'язаними з виконанням функцій держави або місцевого самоврядування, або такою, що прирівнюється до цієї діяльності (ч.2 статті 65 ЗУ « Про запобігання корупції»). - не передача, передача з порушенням встановленого терміну та/або способу передачі в управління підприємств та корпоративних прав; - неповідомлення або повідомлення з порушенням терміну та/або способу повідомлення НАЗК про передачу в управління підприємств або корпоративних прав.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patron1996qwe@gmail.com</dc:creator>
  <cp:lastModifiedBy>PC</cp:lastModifiedBy>
  <cp:revision>24</cp:revision>
  <dcterms:created xsi:type="dcterms:W3CDTF">2026-02-26T06:44:02Z</dcterms:created>
  <dcterms:modified xsi:type="dcterms:W3CDTF">2026-06-25T13:00:51Z</dcterms:modified>
</cp:coreProperties>
</file>